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League Spartan" panose="020B0604020202020204" charset="0"/>
      <p:regular r:id="rId20"/>
    </p:embeddedFont>
    <p:embeddedFont>
      <p:font typeface="Open Sans Bold" panose="020B0604020202020204" charset="0"/>
      <p:regular r:id="rId21"/>
    </p:embeddedFont>
    <p:embeddedFont>
      <p:font typeface="Montserrat Semi-Bold" panose="020B0604020202020204" charset="0"/>
      <p:regular r:id="rId22"/>
    </p:embeddedFont>
    <p:embeddedFont>
      <p:font typeface="DM Sans Bold" panose="020B0604020202020204" charset="0"/>
      <p:regular r:id="rId23"/>
    </p:embeddedFont>
    <p:embeddedFont>
      <p:font typeface="DM Sans" panose="020B0604020202020204" charset="0"/>
      <p:regular r:id="rId24"/>
    </p:embeddedFont>
    <p:embeddedFont>
      <p:font typeface="Montserrat Semi-Bold Italics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ow Bold" panose="020B0604020202020204" charset="0"/>
      <p:regular r:id="rId30"/>
    </p:embeddedFont>
    <p:embeddedFont>
      <p:font typeface="Montserrat Classic" panose="020B0604020202020204" charset="0"/>
      <p:regular r:id="rId31"/>
    </p:embeddedFont>
    <p:embeddedFont>
      <p:font typeface="Archivo Black" panose="020B0604020202020204" charset="0"/>
      <p:regular r:id="rId32"/>
    </p:embeddedFont>
    <p:embeddedFont>
      <p:font typeface="Open Sans Light" panose="020B0604020202020204" charset="0"/>
      <p:regular r:id="rId33"/>
    </p:embeddedFont>
    <p:embeddedFont>
      <p:font typeface="Canva San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38975" y="9447772"/>
            <a:ext cx="4393457" cy="839228"/>
            <a:chOff x="0" y="0"/>
            <a:chExt cx="1157124" cy="221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18414" y="0"/>
            <a:ext cx="4393457" cy="839228"/>
            <a:chOff x="0" y="0"/>
            <a:chExt cx="1157124" cy="2210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78202" y="9258300"/>
            <a:ext cx="2664422" cy="1218172"/>
            <a:chOff x="0" y="0"/>
            <a:chExt cx="483446" cy="2210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35591" y="-189472"/>
            <a:ext cx="2664422" cy="1218172"/>
            <a:chOff x="0" y="0"/>
            <a:chExt cx="483446" cy="221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88612" y="9258300"/>
            <a:ext cx="2664422" cy="1218172"/>
            <a:chOff x="0" y="0"/>
            <a:chExt cx="483446" cy="2210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846001" y="-189472"/>
            <a:ext cx="2664422" cy="1218172"/>
            <a:chOff x="0" y="0"/>
            <a:chExt cx="483446" cy="2210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47712" y="1138582"/>
            <a:ext cx="13165534" cy="7931163"/>
            <a:chOff x="0" y="0"/>
            <a:chExt cx="17554046" cy="10574884"/>
          </a:xfrm>
        </p:grpSpPr>
        <p:grpSp>
          <p:nvGrpSpPr>
            <p:cNvPr id="21" name="Group 21"/>
            <p:cNvGrpSpPr/>
            <p:nvPr/>
          </p:nvGrpSpPr>
          <p:grpSpPr>
            <a:xfrm>
              <a:off x="8841391" y="1835720"/>
              <a:ext cx="8712655" cy="7348456"/>
              <a:chOff x="0" y="0"/>
              <a:chExt cx="1721018" cy="145154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21018" cy="1451547"/>
              </a:xfrm>
              <a:custGeom>
                <a:avLst/>
                <a:gdLst/>
                <a:ahLst/>
                <a:cxnLst/>
                <a:rect l="l" t="t" r="r" b="b"/>
                <a:pathLst>
                  <a:path w="1721018" h="1451547">
                    <a:moveTo>
                      <a:pt x="0" y="0"/>
                    </a:moveTo>
                    <a:lnTo>
                      <a:pt x="1721018" y="0"/>
                    </a:lnTo>
                    <a:lnTo>
                      <a:pt x="1721018" y="1451547"/>
                    </a:lnTo>
                    <a:lnTo>
                      <a:pt x="0" y="1451547"/>
                    </a:lnTo>
                    <a:close/>
                  </a:path>
                </a:pathLst>
              </a:custGeom>
              <a:solidFill>
                <a:srgbClr val="14618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721018" cy="1489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689204" y="1443156"/>
              <a:ext cx="8945671" cy="7793469"/>
              <a:chOff x="0" y="0"/>
              <a:chExt cx="6350000" cy="553212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553212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32120">
                    <a:moveTo>
                      <a:pt x="4762500" y="0"/>
                    </a:moveTo>
                    <a:lnTo>
                      <a:pt x="1587500" y="0"/>
                    </a:lnTo>
                    <a:lnTo>
                      <a:pt x="0" y="2766060"/>
                    </a:lnTo>
                    <a:lnTo>
                      <a:pt x="1587500" y="5532120"/>
                    </a:lnTo>
                    <a:lnTo>
                      <a:pt x="4762500" y="5532120"/>
                    </a:lnTo>
                    <a:lnTo>
                      <a:pt x="6350000" y="2766060"/>
                    </a:lnTo>
                    <a:lnTo>
                      <a:pt x="4762500" y="0"/>
                    </a:lnTo>
                    <a:close/>
                    <a:moveTo>
                      <a:pt x="4676140" y="5382260"/>
                    </a:moveTo>
                    <a:lnTo>
                      <a:pt x="1673860" y="5382260"/>
                    </a:lnTo>
                    <a:lnTo>
                      <a:pt x="172720" y="2766060"/>
                    </a:lnTo>
                    <a:lnTo>
                      <a:pt x="1673860" y="149860"/>
                    </a:lnTo>
                    <a:lnTo>
                      <a:pt x="4676140" y="149860"/>
                    </a:lnTo>
                    <a:lnTo>
                      <a:pt x="6177280" y="2766060"/>
                    </a:lnTo>
                    <a:lnTo>
                      <a:pt x="4676140" y="5382260"/>
                    </a:lnTo>
                    <a:close/>
                  </a:path>
                </a:pathLst>
              </a:custGeom>
              <a:solidFill>
                <a:srgbClr val="14618A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1024243" y="924596"/>
              <a:ext cx="10275594" cy="8830588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409575" cap="sq">
                <a:solidFill>
                  <a:srgbClr val="55B5F0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AutoShape 29"/>
            <p:cNvSpPr/>
            <p:nvPr/>
          </p:nvSpPr>
          <p:spPr>
            <a:xfrm rot="-3705113">
              <a:off x="9804985" y="7178659"/>
              <a:ext cx="4423551" cy="0"/>
            </a:xfrm>
            <a:prstGeom prst="line">
              <a:avLst/>
            </a:prstGeom>
            <a:ln w="1143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rot="-7186693">
              <a:off x="9754072" y="3359509"/>
              <a:ext cx="4423551" cy="0"/>
            </a:xfrm>
            <a:prstGeom prst="line">
              <a:avLst/>
            </a:prstGeom>
            <a:ln w="1143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Freeform 31"/>
            <p:cNvSpPr/>
            <p:nvPr/>
          </p:nvSpPr>
          <p:spPr>
            <a:xfrm>
              <a:off x="3453662" y="2312808"/>
              <a:ext cx="5416754" cy="5949268"/>
            </a:xfrm>
            <a:custGeom>
              <a:avLst/>
              <a:gdLst/>
              <a:ahLst/>
              <a:cxnLst/>
              <a:rect l="l" t="t" r="r" b="b"/>
              <a:pathLst>
                <a:path w="5416754" h="5949268">
                  <a:moveTo>
                    <a:pt x="0" y="0"/>
                  </a:moveTo>
                  <a:lnTo>
                    <a:pt x="5416755" y="0"/>
                  </a:lnTo>
                  <a:lnTo>
                    <a:pt x="5416755" y="5949268"/>
                  </a:lnTo>
                  <a:lnTo>
                    <a:pt x="0" y="5949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12218878" cy="10574884"/>
            </a:xfrm>
            <a:custGeom>
              <a:avLst/>
              <a:gdLst/>
              <a:ahLst/>
              <a:cxnLst/>
              <a:rect l="l" t="t" r="r" b="b"/>
              <a:pathLst>
                <a:path w="12218878" h="10574884">
                  <a:moveTo>
                    <a:pt x="0" y="0"/>
                  </a:moveTo>
                  <a:lnTo>
                    <a:pt x="12218878" y="0"/>
                  </a:lnTo>
                  <a:lnTo>
                    <a:pt x="12218878" y="10574884"/>
                  </a:lnTo>
                  <a:lnTo>
                    <a:pt x="0" y="1057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354721" y="213377"/>
            <a:ext cx="4454663" cy="1412415"/>
            <a:chOff x="0" y="0"/>
            <a:chExt cx="5939551" cy="1883220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141421" cy="1883220"/>
              <a:chOff x="0" y="0"/>
              <a:chExt cx="1246145" cy="109589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246145" cy="1095892"/>
              </a:xfrm>
              <a:custGeom>
                <a:avLst/>
                <a:gdLst/>
                <a:ahLst/>
                <a:cxnLst/>
                <a:rect l="l" t="t" r="r" b="b"/>
                <a:pathLst>
                  <a:path w="1246145" h="1095892">
                    <a:moveTo>
                      <a:pt x="0" y="0"/>
                    </a:moveTo>
                    <a:lnTo>
                      <a:pt x="1246145" y="0"/>
                    </a:lnTo>
                    <a:lnTo>
                      <a:pt x="1246145" y="1095892"/>
                    </a:lnTo>
                    <a:lnTo>
                      <a:pt x="0" y="1095892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3338" r="-13338" b="-9086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2141421" y="423946"/>
              <a:ext cx="3798130" cy="129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4618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COMMUNICATE COLLABORATE CREATE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41693" y="3329970"/>
            <a:ext cx="7323562" cy="371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00"/>
              </a:lnSpc>
            </a:pPr>
            <a:r>
              <a:rPr lang="en-US" sz="8900">
                <a:solidFill>
                  <a:srgbClr val="60606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INTER-YEAR CONNECT</a:t>
            </a:r>
          </a:p>
          <a:p>
            <a:pPr algn="l">
              <a:lnSpc>
                <a:spcPts val="11000"/>
              </a:lnSpc>
            </a:pPr>
            <a:endParaRPr lang="en-US" sz="8900">
              <a:solidFill>
                <a:srgbClr val="60606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8600" y="6279007"/>
            <a:ext cx="6558141" cy="1056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128">
                <a:solidFill>
                  <a:srgbClr val="60606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HS202 : HUMAN GEOGRAPHY AND SOCIETAL NEEDS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8600" y="7435153"/>
            <a:ext cx="2644373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 spc="84">
                <a:solidFill>
                  <a:srgbClr val="606060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8 APRIL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62999" y="353470"/>
            <a:ext cx="1672957" cy="1350460"/>
          </a:xfrm>
          <a:custGeom>
            <a:avLst/>
            <a:gdLst/>
            <a:ahLst/>
            <a:cxnLst/>
            <a:rect l="l" t="t" r="r" b="b"/>
            <a:pathLst>
              <a:path w="1672957" h="1350460">
                <a:moveTo>
                  <a:pt x="0" y="0"/>
                </a:moveTo>
                <a:lnTo>
                  <a:pt x="1672958" y="0"/>
                </a:lnTo>
                <a:lnTo>
                  <a:pt x="1672958" y="1350460"/>
                </a:lnTo>
                <a:lnTo>
                  <a:pt x="0" y="1350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612973" y="4824228"/>
            <a:ext cx="11756973" cy="4747887"/>
            <a:chOff x="0" y="0"/>
            <a:chExt cx="1509524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9524" cy="609600"/>
            </a:xfrm>
            <a:custGeom>
              <a:avLst/>
              <a:gdLst/>
              <a:ahLst/>
              <a:cxnLst/>
              <a:rect l="l" t="t" r="r" b="b"/>
              <a:pathLst>
                <a:path w="1509524" h="609600">
                  <a:moveTo>
                    <a:pt x="203200" y="0"/>
                  </a:moveTo>
                  <a:lnTo>
                    <a:pt x="1509524" y="0"/>
                  </a:lnTo>
                  <a:lnTo>
                    <a:pt x="13063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130632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35694" y="5143500"/>
            <a:ext cx="11756973" cy="4747887"/>
            <a:chOff x="0" y="0"/>
            <a:chExt cx="1509524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9524" cy="609600"/>
            </a:xfrm>
            <a:custGeom>
              <a:avLst/>
              <a:gdLst/>
              <a:ahLst/>
              <a:cxnLst/>
              <a:rect l="l" t="t" r="r" b="b"/>
              <a:pathLst>
                <a:path w="1509524" h="609600">
                  <a:moveTo>
                    <a:pt x="203200" y="0"/>
                  </a:moveTo>
                  <a:lnTo>
                    <a:pt x="1509524" y="0"/>
                  </a:lnTo>
                  <a:lnTo>
                    <a:pt x="13063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130632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828581" y="4600420"/>
            <a:ext cx="9372974" cy="5834047"/>
          </a:xfrm>
          <a:custGeom>
            <a:avLst/>
            <a:gdLst/>
            <a:ahLst/>
            <a:cxnLst/>
            <a:rect l="l" t="t" r="r" b="b"/>
            <a:pathLst>
              <a:path w="9372974" h="5834047">
                <a:moveTo>
                  <a:pt x="0" y="0"/>
                </a:moveTo>
                <a:lnTo>
                  <a:pt x="9372974" y="0"/>
                </a:lnTo>
                <a:lnTo>
                  <a:pt x="9372974" y="5834047"/>
                </a:lnTo>
                <a:lnTo>
                  <a:pt x="0" y="5834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13549" y="4481328"/>
            <a:ext cx="6845751" cy="5616051"/>
          </a:xfrm>
          <a:custGeom>
            <a:avLst/>
            <a:gdLst/>
            <a:ahLst/>
            <a:cxnLst/>
            <a:rect l="l" t="t" r="r" b="b"/>
            <a:pathLst>
              <a:path w="6845751" h="5616051">
                <a:moveTo>
                  <a:pt x="0" y="0"/>
                </a:moveTo>
                <a:lnTo>
                  <a:pt x="6845751" y="0"/>
                </a:lnTo>
                <a:lnTo>
                  <a:pt x="6845751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572267" y="3574865"/>
            <a:ext cx="768703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Organizing social and academic events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2737" y="2155229"/>
            <a:ext cx="15748007" cy="83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62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AIMS AND STRATEGIES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6772" y="3265303"/>
            <a:ext cx="8312706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Creating interactive platforms and forums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Implementing mentorship programs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0506" y="2162955"/>
            <a:ext cx="18548950" cy="8233978"/>
            <a:chOff x="0" y="0"/>
            <a:chExt cx="4885320" cy="21686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5320" cy="2168620"/>
            </a:xfrm>
            <a:custGeom>
              <a:avLst/>
              <a:gdLst/>
              <a:ahLst/>
              <a:cxnLst/>
              <a:rect l="l" t="t" r="r" b="b"/>
              <a:pathLst>
                <a:path w="4885320" h="2168620">
                  <a:moveTo>
                    <a:pt x="0" y="0"/>
                  </a:moveTo>
                  <a:lnTo>
                    <a:pt x="4885320" y="0"/>
                  </a:lnTo>
                  <a:lnTo>
                    <a:pt x="4885320" y="2168620"/>
                  </a:lnTo>
                  <a:lnTo>
                    <a:pt x="0" y="216862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5320" cy="2206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1777115" y="8649214"/>
            <a:ext cx="4393457" cy="839228"/>
            <a:chOff x="0" y="0"/>
            <a:chExt cx="1157124" cy="2210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7121" y="365777"/>
            <a:ext cx="1606066" cy="1412415"/>
            <a:chOff x="0" y="0"/>
            <a:chExt cx="1246145" cy="10958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6145" cy="1095892"/>
            </a:xfrm>
            <a:custGeom>
              <a:avLst/>
              <a:gdLst/>
              <a:ahLst/>
              <a:cxnLst/>
              <a:rect l="l" t="t" r="r" b="b"/>
              <a:pathLst>
                <a:path w="1246145" h="1095892">
                  <a:moveTo>
                    <a:pt x="0" y="0"/>
                  </a:moveTo>
                  <a:lnTo>
                    <a:pt x="1246145" y="0"/>
                  </a:lnTo>
                  <a:lnTo>
                    <a:pt x="1246145" y="1095892"/>
                  </a:lnTo>
                  <a:lnTo>
                    <a:pt x="0" y="1095892"/>
                  </a:lnTo>
                  <a:close/>
                </a:path>
              </a:pathLst>
            </a:custGeom>
            <a:blipFill>
              <a:blip r:embed="rId2"/>
              <a:stretch>
                <a:fillRect l="-13338" r="-13338" b="-9086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2113186" y="676592"/>
            <a:ext cx="2848597" cy="98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4618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COMMUNICATE COLLABORATE CREATE</a:t>
            </a:r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-723125" y="4158128"/>
            <a:ext cx="2664422" cy="1218172"/>
            <a:chOff x="0" y="0"/>
            <a:chExt cx="483446" cy="221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-723125" y="5866625"/>
            <a:ext cx="2664422" cy="1218172"/>
            <a:chOff x="0" y="0"/>
            <a:chExt cx="483446" cy="2210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981527" y="2308345"/>
            <a:ext cx="14910838" cy="7582161"/>
          </a:xfrm>
          <a:custGeom>
            <a:avLst/>
            <a:gdLst/>
            <a:ahLst/>
            <a:cxnLst/>
            <a:rect l="l" t="t" r="r" b="b"/>
            <a:pathLst>
              <a:path w="14910838" h="7582161">
                <a:moveTo>
                  <a:pt x="0" y="0"/>
                </a:moveTo>
                <a:lnTo>
                  <a:pt x="14910838" y="0"/>
                </a:lnTo>
                <a:lnTo>
                  <a:pt x="14910838" y="7582161"/>
                </a:lnTo>
                <a:lnTo>
                  <a:pt x="0" y="7582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51085" y="489602"/>
            <a:ext cx="8027359" cy="16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6"/>
              </a:lnSpc>
            </a:pPr>
            <a:r>
              <a:rPr lang="en-US" sz="6456">
                <a:solidFill>
                  <a:srgbClr val="00518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Evidence Through Survey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05865" y="3338838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239453" y="4523566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29674" y="5708295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903859" y="6893024"/>
            <a:ext cx="4161751" cy="118472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70271" y="8073571"/>
            <a:ext cx="4161751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947688" y="4773119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Step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14100" y="3588390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Step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88504" y="3465884"/>
            <a:ext cx="4526224" cy="91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5"/>
              </a:lnSpc>
            </a:pPr>
            <a:r>
              <a:rPr lang="en-US" sz="2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Establish an Inter-Year Connect Committee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93249" y="5957847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Step 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26837" y="7142576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Step 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78506" y="8325402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Step 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52400" y="4449585"/>
            <a:ext cx="6239453" cy="136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16"/>
              </a:lnSpc>
            </a:pPr>
            <a:r>
              <a:rPr lang="en-US" sz="28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Request dedicated seniors to volunteer as mentors for the program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84422" y="5606744"/>
            <a:ext cx="5811583" cy="136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6"/>
              </a:lnSpc>
            </a:pPr>
            <a:r>
              <a:rPr lang="en-US" sz="28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Invite willing students from the second year and above to choose a domain or area of interest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6791473"/>
            <a:ext cx="5555455" cy="136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16"/>
              </a:lnSpc>
            </a:pPr>
            <a:r>
              <a:rPr lang="en-US" sz="28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Create dedicated WhatsApp channel and develop a website for the program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55872" y="7974299"/>
            <a:ext cx="4500162" cy="136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6"/>
              </a:lnSpc>
            </a:pPr>
            <a:r>
              <a:rPr lang="en-US" sz="28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Facilitate the registration process for students and initiate the program</a:t>
            </a:r>
          </a:p>
        </p:txBody>
      </p:sp>
      <p:sp>
        <p:nvSpPr>
          <p:cNvPr id="27" name="Freeform 27"/>
          <p:cNvSpPr/>
          <p:nvPr/>
        </p:nvSpPr>
        <p:spPr>
          <a:xfrm>
            <a:off x="8062999" y="353470"/>
            <a:ext cx="1672957" cy="1350460"/>
          </a:xfrm>
          <a:custGeom>
            <a:avLst/>
            <a:gdLst/>
            <a:ahLst/>
            <a:cxnLst/>
            <a:rect l="l" t="t" r="r" b="b"/>
            <a:pathLst>
              <a:path w="1672957" h="1350460">
                <a:moveTo>
                  <a:pt x="0" y="0"/>
                </a:moveTo>
                <a:lnTo>
                  <a:pt x="1672958" y="0"/>
                </a:lnTo>
                <a:lnTo>
                  <a:pt x="1672958" y="1350460"/>
                </a:lnTo>
                <a:lnTo>
                  <a:pt x="0" y="1350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412737" y="2155229"/>
            <a:ext cx="15748007" cy="83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62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APPROACH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84303"/>
            <a:ext cx="7838087" cy="3173498"/>
            <a:chOff x="0" y="0"/>
            <a:chExt cx="10450782" cy="4231330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1370447" cy="1024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54"/>
                </a:lnSpc>
                <a:spcBef>
                  <a:spcPct val="0"/>
                </a:spcBef>
              </a:pPr>
              <a:r>
                <a:rPr lang="en-US" sz="4677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67242"/>
              <a:ext cx="1370447" cy="1024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54"/>
                </a:lnSpc>
                <a:spcBef>
                  <a:spcPct val="0"/>
                </a:spcBef>
              </a:pPr>
              <a:r>
                <a:rPr lang="en-US" sz="4677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07229"/>
              <a:ext cx="1370447" cy="1024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54"/>
                </a:lnSpc>
                <a:spcBef>
                  <a:spcPct val="0"/>
                </a:spcBef>
              </a:pPr>
              <a:r>
                <a:rPr lang="en-US" sz="4677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0447" y="-8619"/>
              <a:ext cx="9080335" cy="135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7"/>
                </a:lnSpc>
                <a:spcBef>
                  <a:spcPct val="0"/>
                </a:spcBef>
              </a:pPr>
              <a:r>
                <a:rPr lang="en-US" sz="3005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WhatsApp groups and website creation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70447" y="1615926"/>
              <a:ext cx="9080335" cy="135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7"/>
                </a:lnSpc>
                <a:spcBef>
                  <a:spcPct val="0"/>
                </a:spcBef>
              </a:pPr>
              <a:r>
                <a:rPr lang="en-US" sz="3005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Competition notifications and lab visits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70447" y="3243463"/>
              <a:ext cx="9080335" cy="660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7"/>
                </a:lnSpc>
                <a:spcBef>
                  <a:spcPct val="0"/>
                </a:spcBef>
              </a:pPr>
              <a:r>
                <a:rPr lang="en-US" sz="3005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"Chai pe Charcha" and other events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H="1" flipV="1">
              <a:off x="310887" y="1451162"/>
              <a:ext cx="838765" cy="0"/>
            </a:xfrm>
            <a:prstGeom prst="line">
              <a:avLst/>
            </a:prstGeom>
            <a:ln w="68154" cap="flat">
              <a:solidFill>
                <a:srgbClr val="4BD1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flipH="1" flipV="1">
              <a:off x="220794" y="3075706"/>
              <a:ext cx="838765" cy="0"/>
            </a:xfrm>
            <a:prstGeom prst="line">
              <a:avLst/>
            </a:prstGeom>
            <a:ln w="68154" cap="flat">
              <a:solidFill>
                <a:srgbClr val="4BD1F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613557" y="637607"/>
            <a:ext cx="13569130" cy="192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TECHNOLOGICAL INTERVENTION AND NOVELTY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42270" y="6072075"/>
            <a:ext cx="1090200" cy="83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42270" y="7887056"/>
            <a:ext cx="1090200" cy="83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32470" y="5962201"/>
            <a:ext cx="7223469" cy="158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1"/>
              </a:lnSpc>
            </a:pPr>
            <a:r>
              <a:rPr lang="en-US" sz="308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Nothing like this pre-existing in our college</a:t>
            </a:r>
          </a:p>
          <a:p>
            <a:pPr marL="0" lvl="0" indent="0" algn="l">
              <a:lnSpc>
                <a:spcPts val="4251"/>
              </a:lnSpc>
              <a:spcBef>
                <a:spcPct val="0"/>
              </a:spcBef>
            </a:pPr>
            <a:endParaRPr lang="en-US" sz="308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632470" y="7671379"/>
            <a:ext cx="7223469" cy="158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1"/>
              </a:lnSpc>
              <a:spcBef>
                <a:spcPct val="0"/>
              </a:spcBef>
            </a:pPr>
            <a:r>
              <a:rPr lang="en-US" sz="308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proposed intervention innovatively merges technological tools with traditional mentorship methods</a:t>
            </a:r>
          </a:p>
        </p:txBody>
      </p:sp>
      <p:sp>
        <p:nvSpPr>
          <p:cNvPr id="16" name="AutoShape 16"/>
          <p:cNvSpPr/>
          <p:nvPr/>
        </p:nvSpPr>
        <p:spPr>
          <a:xfrm flipH="1" flipV="1">
            <a:off x="9753749" y="7520547"/>
            <a:ext cx="667244" cy="0"/>
          </a:xfrm>
          <a:prstGeom prst="line">
            <a:avLst/>
          </a:prstGeom>
          <a:ln w="57150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1086910" y="2122817"/>
            <a:ext cx="3742040" cy="3020683"/>
          </a:xfrm>
          <a:custGeom>
            <a:avLst/>
            <a:gdLst/>
            <a:ahLst/>
            <a:cxnLst/>
            <a:rect l="l" t="t" r="r" b="b"/>
            <a:pathLst>
              <a:path w="3742040" h="3020683">
                <a:moveTo>
                  <a:pt x="0" y="0"/>
                </a:moveTo>
                <a:lnTo>
                  <a:pt x="3742040" y="0"/>
                </a:lnTo>
                <a:lnTo>
                  <a:pt x="3742040" y="3020683"/>
                </a:lnTo>
                <a:lnTo>
                  <a:pt x="0" y="302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155909" y="6157800"/>
            <a:ext cx="3583668" cy="3583668"/>
          </a:xfrm>
          <a:custGeom>
            <a:avLst/>
            <a:gdLst/>
            <a:ahLst/>
            <a:cxnLst/>
            <a:rect l="l" t="t" r="r" b="b"/>
            <a:pathLst>
              <a:path w="3583668" h="3583668">
                <a:moveTo>
                  <a:pt x="0" y="0"/>
                </a:moveTo>
                <a:lnTo>
                  <a:pt x="3583668" y="0"/>
                </a:lnTo>
                <a:lnTo>
                  <a:pt x="3583668" y="3583668"/>
                </a:lnTo>
                <a:lnTo>
                  <a:pt x="0" y="3583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760146" y="6576900"/>
            <a:ext cx="2375195" cy="2608698"/>
          </a:xfrm>
          <a:custGeom>
            <a:avLst/>
            <a:gdLst/>
            <a:ahLst/>
            <a:cxnLst/>
            <a:rect l="l" t="t" r="r" b="b"/>
            <a:pathLst>
              <a:path w="2375195" h="2608698">
                <a:moveTo>
                  <a:pt x="0" y="0"/>
                </a:moveTo>
                <a:lnTo>
                  <a:pt x="2375195" y="0"/>
                </a:lnTo>
                <a:lnTo>
                  <a:pt x="2375195" y="2608698"/>
                </a:lnTo>
                <a:lnTo>
                  <a:pt x="0" y="2608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737" y="1801291"/>
            <a:ext cx="17600526" cy="8043301"/>
          </a:xfrm>
          <a:custGeom>
            <a:avLst/>
            <a:gdLst/>
            <a:ahLst/>
            <a:cxnLst/>
            <a:rect l="l" t="t" r="r" b="b"/>
            <a:pathLst>
              <a:path w="17600526" h="8043301">
                <a:moveTo>
                  <a:pt x="0" y="0"/>
                </a:moveTo>
                <a:lnTo>
                  <a:pt x="17600526" y="0"/>
                </a:lnTo>
                <a:lnTo>
                  <a:pt x="17600526" y="8043301"/>
                </a:lnTo>
                <a:lnTo>
                  <a:pt x="0" y="804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45153" y="638810"/>
            <a:ext cx="659808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Website Home Page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562" y="1999842"/>
            <a:ext cx="17228876" cy="7966165"/>
          </a:xfrm>
          <a:custGeom>
            <a:avLst/>
            <a:gdLst/>
            <a:ahLst/>
            <a:cxnLst/>
            <a:rect l="l" t="t" r="r" b="b"/>
            <a:pathLst>
              <a:path w="17228876" h="7966165">
                <a:moveTo>
                  <a:pt x="0" y="0"/>
                </a:moveTo>
                <a:lnTo>
                  <a:pt x="17228876" y="0"/>
                </a:lnTo>
                <a:lnTo>
                  <a:pt x="17228876" y="7966165"/>
                </a:lnTo>
                <a:lnTo>
                  <a:pt x="0" y="7966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01530" y="638810"/>
            <a:ext cx="102853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Calender and Upcoming Events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24924" y="9258300"/>
            <a:ext cx="7792009" cy="1218172"/>
            <a:chOff x="0" y="0"/>
            <a:chExt cx="10389346" cy="162422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52629"/>
              <a:ext cx="5857943" cy="1118971"/>
              <a:chOff x="0" y="0"/>
              <a:chExt cx="1157124" cy="22103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157125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1157125" h="221031">
                    <a:moveTo>
                      <a:pt x="203200" y="0"/>
                    </a:moveTo>
                    <a:lnTo>
                      <a:pt x="1157125" y="0"/>
                    </a:lnTo>
                    <a:lnTo>
                      <a:pt x="953925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6AE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01600" y="-38100"/>
                <a:ext cx="953924" cy="2591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689570" y="0"/>
              <a:ext cx="3552563" cy="1624229"/>
              <a:chOff x="0" y="0"/>
              <a:chExt cx="483446" cy="22103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3446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483446" h="221031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01600" y="-38100"/>
                <a:ext cx="280246" cy="2591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836782" y="0"/>
              <a:ext cx="3552563" cy="1624229"/>
              <a:chOff x="0" y="0"/>
              <a:chExt cx="483446" cy="22103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83446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483446" h="221031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6AE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01600" y="-38100"/>
                <a:ext cx="280246" cy="2591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5375617" y="3128090"/>
            <a:ext cx="1287414" cy="128741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9499" t="-7250" r="-10523" b="-1952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5448137" y="5036702"/>
            <a:ext cx="1287414" cy="128741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60758" t="-54030" r="-61644" b="-68372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5448137" y="7033075"/>
            <a:ext cx="1255104" cy="125510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5501252" y="7073157"/>
            <a:ext cx="1148874" cy="1122829"/>
          </a:xfrm>
          <a:custGeom>
            <a:avLst/>
            <a:gdLst/>
            <a:ahLst/>
            <a:cxnLst/>
            <a:rect l="l" t="t" r="r" b="b"/>
            <a:pathLst>
              <a:path w="1148874" h="1122829">
                <a:moveTo>
                  <a:pt x="0" y="0"/>
                </a:moveTo>
                <a:lnTo>
                  <a:pt x="1148874" y="0"/>
                </a:lnTo>
                <a:lnTo>
                  <a:pt x="1148874" y="1122829"/>
                </a:lnTo>
                <a:lnTo>
                  <a:pt x="0" y="1122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597011" y="1879014"/>
            <a:ext cx="9879016" cy="73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NAVIGATING CONSTRAINTS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42777" y="3179288"/>
            <a:ext cx="4402447" cy="112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Anticipated resistance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42777" y="5374296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Technical Challenges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42777" y="7068118"/>
            <a:ext cx="4402447" cy="112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Limited resources and funding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774882" y="-306174"/>
            <a:ext cx="10686704" cy="10918398"/>
            <a:chOff x="0" y="0"/>
            <a:chExt cx="878585" cy="8976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8585" cy="897633"/>
            </a:xfrm>
            <a:custGeom>
              <a:avLst/>
              <a:gdLst/>
              <a:ahLst/>
              <a:cxnLst/>
              <a:rect l="l" t="t" r="r" b="b"/>
              <a:pathLst>
                <a:path w="878585" h="897633">
                  <a:moveTo>
                    <a:pt x="878585" y="448817"/>
                  </a:moveTo>
                  <a:lnTo>
                    <a:pt x="675385" y="897633"/>
                  </a:lnTo>
                  <a:lnTo>
                    <a:pt x="203200" y="897633"/>
                  </a:lnTo>
                  <a:lnTo>
                    <a:pt x="0" y="448817"/>
                  </a:lnTo>
                  <a:lnTo>
                    <a:pt x="203200" y="0"/>
                  </a:lnTo>
                  <a:lnTo>
                    <a:pt x="675385" y="0"/>
                  </a:lnTo>
                  <a:lnTo>
                    <a:pt x="878585" y="4488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649985" cy="935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3606691">
            <a:off x="3709495" y="2373306"/>
            <a:ext cx="6297185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7201140">
            <a:off x="3703373" y="7754403"/>
            <a:ext cx="6297185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1718414" y="0"/>
            <a:ext cx="4393457" cy="839228"/>
            <a:chOff x="0" y="0"/>
            <a:chExt cx="1157124" cy="2210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718414" y="9447772"/>
            <a:ext cx="4393457" cy="839228"/>
            <a:chOff x="0" y="0"/>
            <a:chExt cx="1157124" cy="221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35591" y="-189472"/>
            <a:ext cx="2664422" cy="1218172"/>
            <a:chOff x="0" y="0"/>
            <a:chExt cx="483446" cy="2210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235591" y="9258300"/>
            <a:ext cx="2664422" cy="1218172"/>
            <a:chOff x="0" y="0"/>
            <a:chExt cx="483446" cy="2210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846001" y="-189472"/>
            <a:ext cx="2664422" cy="1218172"/>
            <a:chOff x="0" y="0"/>
            <a:chExt cx="483446" cy="2210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846001" y="9258300"/>
            <a:ext cx="2664422" cy="1218172"/>
            <a:chOff x="0" y="0"/>
            <a:chExt cx="483446" cy="2210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1950922"/>
            <a:ext cx="4111786" cy="3616010"/>
            <a:chOff x="0" y="0"/>
            <a:chExt cx="1246145" cy="10958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46145" cy="1095892"/>
            </a:xfrm>
            <a:custGeom>
              <a:avLst/>
              <a:gdLst/>
              <a:ahLst/>
              <a:cxnLst/>
              <a:rect l="l" t="t" r="r" b="b"/>
              <a:pathLst>
                <a:path w="1246145" h="1095892">
                  <a:moveTo>
                    <a:pt x="0" y="0"/>
                  </a:moveTo>
                  <a:lnTo>
                    <a:pt x="1246145" y="0"/>
                  </a:lnTo>
                  <a:lnTo>
                    <a:pt x="1246145" y="1095892"/>
                  </a:lnTo>
                  <a:lnTo>
                    <a:pt x="0" y="1095892"/>
                  </a:lnTo>
                  <a:close/>
                </a:path>
              </a:pathLst>
            </a:custGeom>
            <a:blipFill>
              <a:blip r:embed="rId2"/>
              <a:stretch>
                <a:fillRect l="-13338" r="-13338" b="-9086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733855" y="5721790"/>
            <a:ext cx="7292867" cy="2532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0"/>
              </a:lnSpc>
              <a:spcBef>
                <a:spcPct val="0"/>
              </a:spcBef>
            </a:pPr>
            <a:r>
              <a:rPr lang="en-US" sz="4864">
                <a:solidFill>
                  <a:srgbClr val="14618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COMMUNICATE COLLABORATE CREATE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2833" y="3655591"/>
            <a:ext cx="8685832" cy="283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28"/>
              </a:lnSpc>
            </a:pPr>
            <a:r>
              <a:rPr lang="en-US" sz="809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TOGETHER, WE CONNECT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335103" y="1010854"/>
            <a:ext cx="9617795" cy="826529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422548" y="6168229"/>
            <a:ext cx="3442903" cy="5511342"/>
            <a:chOff x="0" y="0"/>
            <a:chExt cx="906773" cy="14515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6773" cy="1451547"/>
            </a:xfrm>
            <a:custGeom>
              <a:avLst/>
              <a:gdLst/>
              <a:ahLst/>
              <a:cxnLst/>
              <a:rect l="l" t="t" r="r" b="b"/>
              <a:pathLst>
                <a:path w="906773" h="1451547">
                  <a:moveTo>
                    <a:pt x="0" y="0"/>
                  </a:moveTo>
                  <a:lnTo>
                    <a:pt x="906773" y="0"/>
                  </a:lnTo>
                  <a:lnTo>
                    <a:pt x="906773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6773" cy="1489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7434859" y="-1392571"/>
            <a:ext cx="3442903" cy="5511342"/>
            <a:chOff x="0" y="0"/>
            <a:chExt cx="906773" cy="1451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6773" cy="1451547"/>
            </a:xfrm>
            <a:custGeom>
              <a:avLst/>
              <a:gdLst/>
              <a:ahLst/>
              <a:cxnLst/>
              <a:rect l="l" t="t" r="r" b="b"/>
              <a:pathLst>
                <a:path w="906773" h="1451547">
                  <a:moveTo>
                    <a:pt x="0" y="0"/>
                  </a:moveTo>
                  <a:lnTo>
                    <a:pt x="906773" y="0"/>
                  </a:lnTo>
                  <a:lnTo>
                    <a:pt x="906773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6773" cy="1489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4957496" y="1496218"/>
            <a:ext cx="8373008" cy="7294564"/>
            <a:chOff x="0" y="0"/>
            <a:chExt cx="6350000" cy="55321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sp>
        <p:nvSpPr>
          <p:cNvPr id="13" name="AutoShape 13"/>
          <p:cNvSpPr/>
          <p:nvPr/>
        </p:nvSpPr>
        <p:spPr>
          <a:xfrm rot="-1715946">
            <a:off x="8894443" y="9327390"/>
            <a:ext cx="3317663" cy="0"/>
          </a:xfrm>
          <a:prstGeom prst="line">
            <a:avLst/>
          </a:prstGeom>
          <a:ln w="85725" cap="flat">
            <a:solidFill>
              <a:srgbClr val="007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9084053">
            <a:off x="6088205" y="873885"/>
            <a:ext cx="3317663" cy="0"/>
          </a:xfrm>
          <a:prstGeom prst="line">
            <a:avLst/>
          </a:prstGeom>
          <a:ln w="85725" cap="flat">
            <a:solidFill>
              <a:srgbClr val="007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8950593">
            <a:off x="6057734" y="9272285"/>
            <a:ext cx="3317663" cy="0"/>
          </a:xfrm>
          <a:prstGeom prst="line">
            <a:avLst/>
          </a:prstGeom>
          <a:ln w="85725" cap="flat">
            <a:solidFill>
              <a:srgbClr val="007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1849406">
            <a:off x="8924914" y="928990"/>
            <a:ext cx="3317663" cy="0"/>
          </a:xfrm>
          <a:prstGeom prst="line">
            <a:avLst/>
          </a:prstGeom>
          <a:ln w="85725" cap="flat">
            <a:solidFill>
              <a:srgbClr val="007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5741192" y="5143199"/>
            <a:ext cx="6836061" cy="286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60606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1805930" y="9447772"/>
            <a:ext cx="4393457" cy="839228"/>
            <a:chOff x="0" y="0"/>
            <a:chExt cx="1157124" cy="2210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1247" y="9258300"/>
            <a:ext cx="2664422" cy="1218172"/>
            <a:chOff x="0" y="0"/>
            <a:chExt cx="483446" cy="2210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321657" y="9258300"/>
            <a:ext cx="2664422" cy="1218172"/>
            <a:chOff x="0" y="0"/>
            <a:chExt cx="483446" cy="2210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11849" y="0"/>
            <a:ext cx="4393457" cy="839228"/>
            <a:chOff x="0" y="0"/>
            <a:chExt cx="1157124" cy="2210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829027" y="-189472"/>
            <a:ext cx="2664422" cy="1218172"/>
            <a:chOff x="0" y="0"/>
            <a:chExt cx="483446" cy="2210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439436" y="-189472"/>
            <a:ext cx="2664422" cy="1218172"/>
            <a:chOff x="0" y="0"/>
            <a:chExt cx="483446" cy="2210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657242" y="2134889"/>
            <a:ext cx="2879189" cy="2532032"/>
            <a:chOff x="0" y="0"/>
            <a:chExt cx="1246145" cy="109589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246145" cy="1095892"/>
            </a:xfrm>
            <a:custGeom>
              <a:avLst/>
              <a:gdLst/>
              <a:ahLst/>
              <a:cxnLst/>
              <a:rect l="l" t="t" r="r" b="b"/>
              <a:pathLst>
                <a:path w="1246145" h="1095892">
                  <a:moveTo>
                    <a:pt x="0" y="0"/>
                  </a:moveTo>
                  <a:lnTo>
                    <a:pt x="1246145" y="0"/>
                  </a:lnTo>
                  <a:lnTo>
                    <a:pt x="1246145" y="1095892"/>
                  </a:lnTo>
                  <a:lnTo>
                    <a:pt x="0" y="1095892"/>
                  </a:lnTo>
                  <a:close/>
                </a:path>
              </a:pathLst>
            </a:custGeom>
            <a:blipFill>
              <a:blip r:embed="rId2"/>
              <a:stretch>
                <a:fillRect l="-13338" r="-13338" b="-9086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27014" y="9447772"/>
            <a:ext cx="4393457" cy="839228"/>
            <a:chOff x="0" y="0"/>
            <a:chExt cx="1157124" cy="221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98384" y="9447772"/>
            <a:ext cx="4905032" cy="839228"/>
            <a:chOff x="0" y="0"/>
            <a:chExt cx="1291860" cy="2210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1860" cy="221031"/>
            </a:xfrm>
            <a:custGeom>
              <a:avLst/>
              <a:gdLst/>
              <a:ahLst/>
              <a:cxnLst/>
              <a:rect l="l" t="t" r="r" b="b"/>
              <a:pathLst>
                <a:path w="1291860" h="221031">
                  <a:moveTo>
                    <a:pt x="203200" y="0"/>
                  </a:moveTo>
                  <a:lnTo>
                    <a:pt x="1291860" y="0"/>
                  </a:lnTo>
                  <a:lnTo>
                    <a:pt x="1088660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1088660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44191" y="9258300"/>
            <a:ext cx="2664422" cy="1218172"/>
            <a:chOff x="0" y="0"/>
            <a:chExt cx="483446" cy="2210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54601" y="9258300"/>
            <a:ext cx="2664422" cy="1218172"/>
            <a:chOff x="0" y="0"/>
            <a:chExt cx="483446" cy="221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798366" y="4444463"/>
            <a:ext cx="4063686" cy="1608973"/>
            <a:chOff x="0" y="0"/>
            <a:chExt cx="980827" cy="3883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80827" cy="388348"/>
            </a:xfrm>
            <a:custGeom>
              <a:avLst/>
              <a:gdLst/>
              <a:ahLst/>
              <a:cxnLst/>
              <a:rect l="l" t="t" r="r" b="b"/>
              <a:pathLst>
                <a:path w="980827" h="388348">
                  <a:moveTo>
                    <a:pt x="203200" y="388348"/>
                  </a:moveTo>
                  <a:lnTo>
                    <a:pt x="777627" y="388348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8348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-38100"/>
              <a:ext cx="726827" cy="426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8883420" y="4444463"/>
            <a:ext cx="4063686" cy="1608973"/>
            <a:chOff x="0" y="0"/>
            <a:chExt cx="980827" cy="3883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80827" cy="388348"/>
            </a:xfrm>
            <a:custGeom>
              <a:avLst/>
              <a:gdLst/>
              <a:ahLst/>
              <a:cxnLst/>
              <a:rect l="l" t="t" r="r" b="b"/>
              <a:pathLst>
                <a:path w="980827" h="388348">
                  <a:moveTo>
                    <a:pt x="203200" y="388348"/>
                  </a:moveTo>
                  <a:lnTo>
                    <a:pt x="777627" y="388348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8348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-38100"/>
              <a:ext cx="726827" cy="426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40893" y="6113423"/>
            <a:ext cx="4063686" cy="1615044"/>
            <a:chOff x="0" y="0"/>
            <a:chExt cx="980827" cy="3898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80827" cy="389813"/>
            </a:xfrm>
            <a:custGeom>
              <a:avLst/>
              <a:gdLst/>
              <a:ahLst/>
              <a:cxnLst/>
              <a:rect l="l" t="t" r="r" b="b"/>
              <a:pathLst>
                <a:path w="980827" h="389813">
                  <a:moveTo>
                    <a:pt x="203200" y="389813"/>
                  </a:moveTo>
                  <a:lnTo>
                    <a:pt x="777627" y="389813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9813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38100"/>
              <a:ext cx="726827" cy="427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25948" y="6113423"/>
            <a:ext cx="4063686" cy="1615044"/>
            <a:chOff x="0" y="0"/>
            <a:chExt cx="980827" cy="3898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80827" cy="389813"/>
            </a:xfrm>
            <a:custGeom>
              <a:avLst/>
              <a:gdLst/>
              <a:ahLst/>
              <a:cxnLst/>
              <a:rect l="l" t="t" r="r" b="b"/>
              <a:pathLst>
                <a:path w="980827" h="389813">
                  <a:moveTo>
                    <a:pt x="203200" y="389813"/>
                  </a:moveTo>
                  <a:lnTo>
                    <a:pt x="777627" y="389813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9813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-38100"/>
              <a:ext cx="726827" cy="427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728702" y="4667876"/>
            <a:ext cx="3154718" cy="2731844"/>
            <a:chOff x="0" y="0"/>
            <a:chExt cx="4282440" cy="3708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8437" b="-8437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2319525" y="4783351"/>
            <a:ext cx="3021368" cy="2616369"/>
            <a:chOff x="0" y="0"/>
            <a:chExt cx="4282440" cy="3708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3351" t="-14731" r="-33057" b="-121320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9388245" y="4786391"/>
            <a:ext cx="3182504" cy="2875401"/>
            <a:chOff x="0" y="0"/>
            <a:chExt cx="4104471" cy="3708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104471" cy="3708400"/>
            </a:xfrm>
            <a:custGeom>
              <a:avLst/>
              <a:gdLst/>
              <a:ahLst/>
              <a:cxnLst/>
              <a:rect l="l" t="t" r="r" b="b"/>
              <a:pathLst>
                <a:path w="4104471" h="3708400">
                  <a:moveTo>
                    <a:pt x="3078353" y="0"/>
                  </a:moveTo>
                  <a:lnTo>
                    <a:pt x="1026118" y="0"/>
                  </a:lnTo>
                  <a:lnTo>
                    <a:pt x="0" y="1854200"/>
                  </a:lnTo>
                  <a:lnTo>
                    <a:pt x="1026118" y="3708400"/>
                  </a:lnTo>
                  <a:lnTo>
                    <a:pt x="3078353" y="3708400"/>
                  </a:lnTo>
                  <a:lnTo>
                    <a:pt x="4104471" y="1854200"/>
                  </a:lnTo>
                  <a:close/>
                </a:path>
              </a:pathLst>
            </a:custGeom>
            <a:blipFill>
              <a:blip r:embed="rId4"/>
              <a:stretch>
                <a:fillRect t="-23740" b="-23740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2947107" y="4783351"/>
            <a:ext cx="3021368" cy="2616369"/>
            <a:chOff x="0" y="0"/>
            <a:chExt cx="4282440" cy="3708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t="-2114" b="-2114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-1036508" y="9447772"/>
            <a:ext cx="4393457" cy="839228"/>
            <a:chOff x="0" y="0"/>
            <a:chExt cx="1157124" cy="22103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480669" y="9258300"/>
            <a:ext cx="2664422" cy="1218172"/>
            <a:chOff x="0" y="0"/>
            <a:chExt cx="483446" cy="22103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937756" y="9258300"/>
            <a:ext cx="2664422" cy="1218172"/>
            <a:chOff x="0" y="0"/>
            <a:chExt cx="483446" cy="22103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4091079" y="9258300"/>
            <a:ext cx="2664422" cy="1218172"/>
            <a:chOff x="0" y="0"/>
            <a:chExt cx="483446" cy="22103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5954580" y="1498816"/>
            <a:ext cx="6378839" cy="109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9"/>
              </a:lnSpc>
            </a:pPr>
            <a:r>
              <a:rPr lang="en-US" sz="8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Team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597270" y="7957067"/>
            <a:ext cx="2465878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Chahat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597270" y="8463130"/>
            <a:ext cx="2465878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2022MEB1046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139797" y="8463130"/>
            <a:ext cx="2465878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2022MEB1289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682324" y="8463130"/>
            <a:ext cx="2465878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2022MEB1299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224852" y="8463130"/>
            <a:ext cx="2465878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2022MEB1330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43869" y="7957067"/>
            <a:ext cx="2257735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Aditi Garg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404580" y="7957067"/>
            <a:ext cx="3031122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Arnav Maitreya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947107" y="7957067"/>
            <a:ext cx="3173364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Priyanshu Gupta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-567449" y="-770229"/>
            <a:ext cx="18901739" cy="4595566"/>
            <a:chOff x="0" y="0"/>
            <a:chExt cx="4978236" cy="1210355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978236" cy="1210355"/>
            </a:xfrm>
            <a:custGeom>
              <a:avLst/>
              <a:gdLst/>
              <a:ahLst/>
              <a:cxnLst/>
              <a:rect l="l" t="t" r="r" b="b"/>
              <a:pathLst>
                <a:path w="4978236" h="1210355">
                  <a:moveTo>
                    <a:pt x="0" y="0"/>
                  </a:moveTo>
                  <a:lnTo>
                    <a:pt x="4978236" y="0"/>
                  </a:lnTo>
                  <a:lnTo>
                    <a:pt x="4978236" y="1210355"/>
                  </a:lnTo>
                  <a:lnTo>
                    <a:pt x="0" y="1210355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4978236" cy="1248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>
            <a:off x="330082" y="547867"/>
            <a:ext cx="1191319" cy="961667"/>
          </a:xfrm>
          <a:custGeom>
            <a:avLst/>
            <a:gdLst/>
            <a:ahLst/>
            <a:cxnLst/>
            <a:rect l="l" t="t" r="r" b="b"/>
            <a:pathLst>
              <a:path w="1191319" h="961667">
                <a:moveTo>
                  <a:pt x="0" y="0"/>
                </a:moveTo>
                <a:lnTo>
                  <a:pt x="1191318" y="0"/>
                </a:lnTo>
                <a:lnTo>
                  <a:pt x="1191318" y="961666"/>
                </a:lnTo>
                <a:lnTo>
                  <a:pt x="0" y="961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1960786" y="524192"/>
            <a:ext cx="2848597" cy="98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COMMUNICATE COLLABORATE CREATE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003420"/>
            <a:ext cx="514350" cy="44202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76833" y="-315502"/>
            <a:ext cx="3290606" cy="10918005"/>
            <a:chOff x="0" y="0"/>
            <a:chExt cx="4387475" cy="14557340"/>
          </a:xfrm>
        </p:grpSpPr>
        <p:sp>
          <p:nvSpPr>
            <p:cNvPr id="6" name="AutoShape 6"/>
            <p:cNvSpPr/>
            <p:nvPr/>
          </p:nvSpPr>
          <p:spPr>
            <a:xfrm rot="-7193308">
              <a:off x="-2012550" y="10755836"/>
              <a:ext cx="8396247" cy="0"/>
            </a:xfrm>
            <a:prstGeom prst="line">
              <a:avLst/>
            </a:prstGeom>
            <a:ln w="2159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3598859">
              <a:off x="-2004386" y="3581041"/>
              <a:ext cx="8396247" cy="0"/>
            </a:xfrm>
            <a:prstGeom prst="line">
              <a:avLst/>
            </a:prstGeom>
            <a:ln w="2159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-1038153" y="0"/>
            <a:ext cx="4393457" cy="839228"/>
            <a:chOff x="0" y="0"/>
            <a:chExt cx="1157124" cy="2210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91476" y="9446514"/>
            <a:ext cx="4393457" cy="839228"/>
            <a:chOff x="0" y="0"/>
            <a:chExt cx="1157124" cy="221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79025" y="-189472"/>
            <a:ext cx="2664422" cy="1218172"/>
            <a:chOff x="0" y="0"/>
            <a:chExt cx="483446" cy="2210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625702" y="9257042"/>
            <a:ext cx="2664422" cy="1218172"/>
            <a:chOff x="0" y="0"/>
            <a:chExt cx="483446" cy="2210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89434" y="-189472"/>
            <a:ext cx="2664422" cy="1218172"/>
            <a:chOff x="0" y="0"/>
            <a:chExt cx="483446" cy="2210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36111" y="9257042"/>
            <a:ext cx="2664422" cy="1218172"/>
            <a:chOff x="0" y="0"/>
            <a:chExt cx="483446" cy="22103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348333" y="420243"/>
            <a:ext cx="13889665" cy="9446514"/>
            <a:chOff x="0" y="0"/>
            <a:chExt cx="1029774" cy="70036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29774" cy="700361"/>
            </a:xfrm>
            <a:custGeom>
              <a:avLst/>
              <a:gdLst/>
              <a:ahLst/>
              <a:cxnLst/>
              <a:rect l="l" t="t" r="r" b="b"/>
              <a:pathLst>
                <a:path w="1029774" h="700361">
                  <a:moveTo>
                    <a:pt x="826574" y="0"/>
                  </a:moveTo>
                  <a:lnTo>
                    <a:pt x="203200" y="0"/>
                  </a:lnTo>
                  <a:lnTo>
                    <a:pt x="0" y="350180"/>
                  </a:lnTo>
                  <a:lnTo>
                    <a:pt x="203200" y="700361"/>
                  </a:lnTo>
                  <a:lnTo>
                    <a:pt x="826574" y="700361"/>
                  </a:lnTo>
                  <a:lnTo>
                    <a:pt x="1029774" y="350180"/>
                  </a:lnTo>
                  <a:lnTo>
                    <a:pt x="826574" y="0"/>
                  </a:lnTo>
                  <a:close/>
                </a:path>
              </a:pathLst>
            </a:custGeom>
            <a:blipFill>
              <a:blip r:embed="rId2"/>
              <a:stretch>
                <a:fillRect l="-19506" r="-1376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514350" y="5711945"/>
            <a:ext cx="514350" cy="442020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14350" y="7420789"/>
            <a:ext cx="514350" cy="442020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769268" y="10142982"/>
            <a:ext cx="7518732" cy="840538"/>
            <a:chOff x="0" y="0"/>
            <a:chExt cx="1980242" cy="22137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80242" cy="221376"/>
            </a:xfrm>
            <a:custGeom>
              <a:avLst/>
              <a:gdLst/>
              <a:ahLst/>
              <a:cxnLst/>
              <a:rect l="l" t="t" r="r" b="b"/>
              <a:pathLst>
                <a:path w="1980242" h="221376">
                  <a:moveTo>
                    <a:pt x="0" y="0"/>
                  </a:moveTo>
                  <a:lnTo>
                    <a:pt x="1980242" y="0"/>
                  </a:lnTo>
                  <a:lnTo>
                    <a:pt x="1980242" y="221376"/>
                  </a:lnTo>
                  <a:lnTo>
                    <a:pt x="0" y="2213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980242" cy="259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769268" y="-770888"/>
            <a:ext cx="7893781" cy="910771"/>
            <a:chOff x="0" y="0"/>
            <a:chExt cx="2079020" cy="23987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079020" cy="239874"/>
            </a:xfrm>
            <a:custGeom>
              <a:avLst/>
              <a:gdLst/>
              <a:ahLst/>
              <a:cxnLst/>
              <a:rect l="l" t="t" r="r" b="b"/>
              <a:pathLst>
                <a:path w="2079020" h="239874">
                  <a:moveTo>
                    <a:pt x="0" y="0"/>
                  </a:moveTo>
                  <a:lnTo>
                    <a:pt x="2079020" y="0"/>
                  </a:lnTo>
                  <a:lnTo>
                    <a:pt x="2079020" y="239874"/>
                  </a:lnTo>
                  <a:lnTo>
                    <a:pt x="0" y="2398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2079020" cy="277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305253" y="3385736"/>
            <a:ext cx="5078563" cy="162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Generation of students with insatiable curiosity and grand aspirations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5900" y="1285875"/>
            <a:ext cx="9286237" cy="180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1"/>
              </a:lnSpc>
              <a:spcBef>
                <a:spcPct val="0"/>
              </a:spcBef>
            </a:pPr>
            <a:r>
              <a:rPr lang="en-US" sz="520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Generation of Aspiration and Challenge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8576" y="5367924"/>
            <a:ext cx="5078563" cy="107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aspiration vs. confusion paradox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05253" y="6803105"/>
            <a:ext cx="5078563" cy="162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invaluable role of senior wisdom and mentorship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7927" y="5143500"/>
            <a:ext cx="7586041" cy="1901142"/>
            <a:chOff x="0" y="0"/>
            <a:chExt cx="1997970" cy="500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7970" cy="500712"/>
            </a:xfrm>
            <a:custGeom>
              <a:avLst/>
              <a:gdLst/>
              <a:ahLst/>
              <a:cxnLst/>
              <a:rect l="l" t="t" r="r" b="b"/>
              <a:pathLst>
                <a:path w="1997970" h="500712">
                  <a:moveTo>
                    <a:pt x="0" y="0"/>
                  </a:moveTo>
                  <a:lnTo>
                    <a:pt x="1997970" y="0"/>
                  </a:lnTo>
                  <a:lnTo>
                    <a:pt x="1997970" y="500712"/>
                  </a:lnTo>
                  <a:lnTo>
                    <a:pt x="0" y="500712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97970" cy="54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617786" y="6842414"/>
            <a:ext cx="6463145" cy="3283527"/>
            <a:chOff x="0" y="0"/>
            <a:chExt cx="1702228" cy="864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2228" cy="864797"/>
            </a:xfrm>
            <a:custGeom>
              <a:avLst/>
              <a:gdLst/>
              <a:ahLst/>
              <a:cxnLst/>
              <a:rect l="l" t="t" r="r" b="b"/>
              <a:pathLst>
                <a:path w="1702228" h="864797">
                  <a:moveTo>
                    <a:pt x="0" y="0"/>
                  </a:moveTo>
                  <a:lnTo>
                    <a:pt x="1702228" y="0"/>
                  </a:lnTo>
                  <a:lnTo>
                    <a:pt x="1702228" y="864797"/>
                  </a:lnTo>
                  <a:lnTo>
                    <a:pt x="0" y="864797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02228" cy="91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050" y="0"/>
            <a:ext cx="18288000" cy="4962949"/>
            <a:chOff x="0" y="0"/>
            <a:chExt cx="2833290" cy="7688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33290" cy="768891"/>
            </a:xfrm>
            <a:custGeom>
              <a:avLst/>
              <a:gdLst/>
              <a:ahLst/>
              <a:cxnLst/>
              <a:rect l="l" t="t" r="r" b="b"/>
              <a:pathLst>
                <a:path w="2833290" h="768891">
                  <a:moveTo>
                    <a:pt x="0" y="0"/>
                  </a:moveTo>
                  <a:lnTo>
                    <a:pt x="2833290" y="0"/>
                  </a:lnTo>
                  <a:lnTo>
                    <a:pt x="2833290" y="768891"/>
                  </a:lnTo>
                  <a:lnTo>
                    <a:pt x="0" y="768891"/>
                  </a:lnTo>
                  <a:close/>
                </a:path>
              </a:pathLst>
            </a:custGeom>
            <a:blipFill>
              <a:blip r:embed="rId2"/>
              <a:stretch>
                <a:fillRect t="-53545" b="-5354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94965" y="5286658"/>
            <a:ext cx="9626569" cy="174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0"/>
              </a:lnSpc>
            </a:pPr>
            <a:r>
              <a:rPr lang="en-US" sz="674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965" y="7039186"/>
            <a:ext cx="17422822" cy="307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6270" lvl="1" indent="-473135" algn="ctr">
              <a:lnSpc>
                <a:spcPts val="6136"/>
              </a:lnSpc>
              <a:buFont typeface="Arial"/>
              <a:buChar char="•"/>
            </a:pPr>
            <a:r>
              <a:rPr lang="en-US" sz="43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Lack of inter-year interaction: A barrier to holistic development</a:t>
            </a:r>
          </a:p>
          <a:p>
            <a:pPr marL="946270" lvl="1" indent="-473135" algn="ctr">
              <a:lnSpc>
                <a:spcPts val="6136"/>
              </a:lnSpc>
              <a:buFont typeface="Arial"/>
              <a:buChar char="•"/>
            </a:pPr>
            <a:r>
              <a:rPr lang="en-US" sz="43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Consequences of a disconnected community</a:t>
            </a:r>
          </a:p>
          <a:p>
            <a:pPr marL="946270" lvl="1" indent="-473135" algn="ctr">
              <a:lnSpc>
                <a:spcPts val="6136"/>
              </a:lnSpc>
              <a:buFont typeface="Arial"/>
              <a:buChar char="•"/>
            </a:pPr>
            <a:r>
              <a:rPr lang="en-US" sz="43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need for bridging academic years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367776" y="5147691"/>
            <a:ext cx="10920224" cy="1896951"/>
            <a:chOff x="0" y="0"/>
            <a:chExt cx="2876108" cy="499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6108" cy="499609"/>
            </a:xfrm>
            <a:custGeom>
              <a:avLst/>
              <a:gdLst/>
              <a:ahLst/>
              <a:cxnLst/>
              <a:rect l="l" t="t" r="r" b="b"/>
              <a:pathLst>
                <a:path w="2876108" h="499609">
                  <a:moveTo>
                    <a:pt x="0" y="0"/>
                  </a:moveTo>
                  <a:lnTo>
                    <a:pt x="2876108" y="0"/>
                  </a:lnTo>
                  <a:lnTo>
                    <a:pt x="2876108" y="499609"/>
                  </a:lnTo>
                  <a:lnTo>
                    <a:pt x="0" y="499609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2876108" cy="604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The Gap in Our Community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83038" y="1028700"/>
            <a:ext cx="9576262" cy="822960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60950" y="2387829"/>
            <a:ext cx="18809900" cy="5511342"/>
            <a:chOff x="0" y="0"/>
            <a:chExt cx="4954048" cy="14515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54048" cy="1451547"/>
            </a:xfrm>
            <a:custGeom>
              <a:avLst/>
              <a:gdLst/>
              <a:ahLst/>
              <a:cxnLst/>
              <a:rect l="l" t="t" r="r" b="b"/>
              <a:pathLst>
                <a:path w="4954048" h="1451547">
                  <a:moveTo>
                    <a:pt x="0" y="0"/>
                  </a:moveTo>
                  <a:lnTo>
                    <a:pt x="4954048" y="0"/>
                  </a:lnTo>
                  <a:lnTo>
                    <a:pt x="495404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54048" cy="1489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02744" y="1511968"/>
            <a:ext cx="8336850" cy="7263064"/>
            <a:chOff x="0" y="0"/>
            <a:chExt cx="6350000" cy="5532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88901" y="3126453"/>
            <a:ext cx="8027359" cy="16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6"/>
              </a:lnSpc>
            </a:pPr>
            <a:r>
              <a:rPr lang="en-US" sz="645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Evidence Through Survey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038975" y="9447772"/>
            <a:ext cx="4393457" cy="839228"/>
            <a:chOff x="0" y="0"/>
            <a:chExt cx="1157124" cy="221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78202" y="9258300"/>
            <a:ext cx="2664422" cy="1218172"/>
            <a:chOff x="0" y="0"/>
            <a:chExt cx="483446" cy="2210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088612" y="9258300"/>
            <a:ext cx="2664422" cy="1218172"/>
            <a:chOff x="0" y="0"/>
            <a:chExt cx="483446" cy="2210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07121" y="4991100"/>
            <a:ext cx="8209140" cy="249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9"/>
              </a:lnSpc>
            </a:pPr>
            <a:r>
              <a:rPr lang="en-US" sz="2816" spc="11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Do you perceive a divide between undergraduate and post-graduate students in terms of social interaction on campus?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978" y="1519017"/>
            <a:ext cx="6808337" cy="6379713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507121" y="365777"/>
            <a:ext cx="4454663" cy="1412415"/>
            <a:chOff x="0" y="0"/>
            <a:chExt cx="5939551" cy="188322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141421" cy="1883220"/>
              <a:chOff x="0" y="0"/>
              <a:chExt cx="1246145" cy="109589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46145" cy="1095892"/>
              </a:xfrm>
              <a:custGeom>
                <a:avLst/>
                <a:gdLst/>
                <a:ahLst/>
                <a:cxnLst/>
                <a:rect l="l" t="t" r="r" b="b"/>
                <a:pathLst>
                  <a:path w="1246145" h="1095892">
                    <a:moveTo>
                      <a:pt x="0" y="0"/>
                    </a:moveTo>
                    <a:lnTo>
                      <a:pt x="1246145" y="0"/>
                    </a:lnTo>
                    <a:lnTo>
                      <a:pt x="1246145" y="1095892"/>
                    </a:lnTo>
                    <a:lnTo>
                      <a:pt x="0" y="109589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3338" r="-13338" b="-9086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2141421" y="423946"/>
              <a:ext cx="3798130" cy="129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4618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COMMUNICATE COLLABORATE CREATE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77445" y="4899177"/>
            <a:ext cx="11710555" cy="2178600"/>
            <a:chOff x="0" y="0"/>
            <a:chExt cx="3084261" cy="573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261" cy="573788"/>
            </a:xfrm>
            <a:custGeom>
              <a:avLst/>
              <a:gdLst/>
              <a:ahLst/>
              <a:cxnLst/>
              <a:rect l="l" t="t" r="r" b="b"/>
              <a:pathLst>
                <a:path w="3084261" h="573788">
                  <a:moveTo>
                    <a:pt x="0" y="0"/>
                  </a:moveTo>
                  <a:lnTo>
                    <a:pt x="3084261" y="0"/>
                  </a:lnTo>
                  <a:lnTo>
                    <a:pt x="3084261" y="573788"/>
                  </a:lnTo>
                  <a:lnTo>
                    <a:pt x="0" y="5737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84261" cy="621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20040" y="-396613"/>
            <a:ext cx="7386178" cy="11079267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0187" r="-1018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494470" y="603256"/>
            <a:ext cx="10693436" cy="217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2"/>
              </a:lnSpc>
            </a:pPr>
            <a:r>
              <a:rPr lang="en-US" sz="561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ORIGIN OF THE PROBLEM: </a:t>
            </a:r>
          </a:p>
          <a:p>
            <a:pPr algn="ctr">
              <a:lnSpc>
                <a:spcPts val="5612"/>
              </a:lnSpc>
            </a:pPr>
            <a:r>
              <a:rPr lang="en-US" sz="561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Unraveling the Roots</a:t>
            </a:r>
          </a:p>
          <a:p>
            <a:pPr algn="ctr">
              <a:lnSpc>
                <a:spcPts val="5612"/>
              </a:lnSpc>
            </a:pPr>
            <a:endParaRPr lang="en-US" sz="5612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6153" y="2997713"/>
            <a:ext cx="6090071" cy="129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7"/>
              </a:lnSpc>
            </a:pPr>
            <a:r>
              <a:rPr lang="en-US" sz="3292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Segmented academic programs and busy schedule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4614" y="5230666"/>
            <a:ext cx="5556218" cy="125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19"/>
              </a:lnSpc>
            </a:pPr>
            <a:r>
              <a:rPr lang="en-US" sz="3199">
                <a:solidFill>
                  <a:srgbClr val="322F5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Social dynamics and cliques at play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96153" y="7430201"/>
            <a:ext cx="5556218" cy="129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67"/>
              </a:lnSpc>
              <a:spcBef>
                <a:spcPct val="0"/>
              </a:spcBef>
            </a:pPr>
            <a:r>
              <a:rPr lang="en-US" sz="3292" u="none" strike="noStrik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Lack of awareness and opportunities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45111" y="2774877"/>
            <a:ext cx="2003391" cy="20033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62438" y="5001035"/>
            <a:ext cx="1955833" cy="19558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B5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794592" y="3264413"/>
            <a:ext cx="1504429" cy="1068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7999">
                <a:solidFill>
                  <a:srgbClr val="55B5F0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05997" y="5521011"/>
            <a:ext cx="1468716" cy="1049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9"/>
              </a:lnSpc>
            </a:pPr>
            <a:r>
              <a:rPr lang="en-US" sz="780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545111" y="7373051"/>
            <a:ext cx="2003391" cy="200339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794592" y="7862588"/>
            <a:ext cx="1504429" cy="1068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7999">
                <a:solidFill>
                  <a:srgbClr val="55B5F0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51874" y="9258300"/>
            <a:ext cx="7792009" cy="1218172"/>
            <a:chOff x="0" y="0"/>
            <a:chExt cx="10389346" cy="162422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252629"/>
              <a:ext cx="5857943" cy="1118971"/>
              <a:chOff x="0" y="0"/>
              <a:chExt cx="1157124" cy="22103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57125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1157125" h="221031">
                    <a:moveTo>
                      <a:pt x="203200" y="0"/>
                    </a:moveTo>
                    <a:lnTo>
                      <a:pt x="1157125" y="0"/>
                    </a:lnTo>
                    <a:lnTo>
                      <a:pt x="953925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5B5F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01600" y="-38100"/>
                <a:ext cx="953924" cy="2591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689570" y="0"/>
              <a:ext cx="3552563" cy="1624229"/>
              <a:chOff x="0" y="0"/>
              <a:chExt cx="483446" cy="22103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83446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483446" h="221031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01600" y="-38100"/>
                <a:ext cx="280246" cy="2591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6836782" y="0"/>
              <a:ext cx="3552563" cy="1624229"/>
              <a:chOff x="0" y="0"/>
              <a:chExt cx="483446" cy="221031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83446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483446" h="221031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5B5F0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101600" y="-38100"/>
                <a:ext cx="280246" cy="2591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3" name="Freeform 33"/>
          <p:cNvSpPr/>
          <p:nvPr/>
        </p:nvSpPr>
        <p:spPr>
          <a:xfrm>
            <a:off x="16822612" y="9201851"/>
            <a:ext cx="1191319" cy="961667"/>
          </a:xfrm>
          <a:custGeom>
            <a:avLst/>
            <a:gdLst/>
            <a:ahLst/>
            <a:cxnLst/>
            <a:rect l="l" t="t" r="r" b="b"/>
            <a:pathLst>
              <a:path w="1191319" h="961667">
                <a:moveTo>
                  <a:pt x="0" y="0"/>
                </a:moveTo>
                <a:lnTo>
                  <a:pt x="1191319" y="0"/>
                </a:lnTo>
                <a:lnTo>
                  <a:pt x="1191319" y="961667"/>
                </a:lnTo>
                <a:lnTo>
                  <a:pt x="0" y="96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0506" y="2162955"/>
            <a:ext cx="18548950" cy="8233978"/>
            <a:chOff x="0" y="0"/>
            <a:chExt cx="4885320" cy="21686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5320" cy="2168620"/>
            </a:xfrm>
            <a:custGeom>
              <a:avLst/>
              <a:gdLst/>
              <a:ahLst/>
              <a:cxnLst/>
              <a:rect l="l" t="t" r="r" b="b"/>
              <a:pathLst>
                <a:path w="4885320" h="2168620">
                  <a:moveTo>
                    <a:pt x="0" y="0"/>
                  </a:moveTo>
                  <a:lnTo>
                    <a:pt x="4885320" y="0"/>
                  </a:lnTo>
                  <a:lnTo>
                    <a:pt x="4885320" y="2168620"/>
                  </a:lnTo>
                  <a:lnTo>
                    <a:pt x="0" y="216862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5320" cy="2206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1777115" y="8649214"/>
            <a:ext cx="4393457" cy="839228"/>
            <a:chOff x="0" y="0"/>
            <a:chExt cx="1157124" cy="2210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7121" y="365777"/>
            <a:ext cx="4454663" cy="1412415"/>
            <a:chOff x="0" y="0"/>
            <a:chExt cx="5939551" cy="18832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141421" cy="1883220"/>
              <a:chOff x="0" y="0"/>
              <a:chExt cx="1246145" cy="109589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46145" cy="1095892"/>
              </a:xfrm>
              <a:custGeom>
                <a:avLst/>
                <a:gdLst/>
                <a:ahLst/>
                <a:cxnLst/>
                <a:rect l="l" t="t" r="r" b="b"/>
                <a:pathLst>
                  <a:path w="1246145" h="1095892">
                    <a:moveTo>
                      <a:pt x="0" y="0"/>
                    </a:moveTo>
                    <a:lnTo>
                      <a:pt x="1246145" y="0"/>
                    </a:lnTo>
                    <a:lnTo>
                      <a:pt x="1246145" y="1095892"/>
                    </a:lnTo>
                    <a:lnTo>
                      <a:pt x="0" y="1095892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13338" r="-13338" b="-9086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141421" y="423946"/>
              <a:ext cx="3798130" cy="129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4618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COMMUNICATE COLLABORATE CREATE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147615" y="2397661"/>
            <a:ext cx="15800272" cy="7611609"/>
          </a:xfrm>
          <a:custGeom>
            <a:avLst/>
            <a:gdLst/>
            <a:ahLst/>
            <a:cxnLst/>
            <a:rect l="l" t="t" r="r" b="b"/>
            <a:pathLst>
              <a:path w="15800272" h="7611609">
                <a:moveTo>
                  <a:pt x="0" y="0"/>
                </a:moveTo>
                <a:lnTo>
                  <a:pt x="15800272" y="0"/>
                </a:lnTo>
                <a:lnTo>
                  <a:pt x="15800272" y="7611609"/>
                </a:lnTo>
                <a:lnTo>
                  <a:pt x="0" y="761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60" r="-1385" b="-3460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-723125" y="4158128"/>
            <a:ext cx="2664422" cy="1218172"/>
            <a:chOff x="0" y="0"/>
            <a:chExt cx="483446" cy="2210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-723125" y="5866625"/>
            <a:ext cx="2664422" cy="1218172"/>
            <a:chOff x="0" y="0"/>
            <a:chExt cx="483446" cy="2210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51085" y="489602"/>
            <a:ext cx="8027359" cy="16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6"/>
              </a:lnSpc>
            </a:pPr>
            <a:r>
              <a:rPr lang="en-US" sz="6456">
                <a:solidFill>
                  <a:srgbClr val="00518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Evidence Through Survey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57960" y="1745812"/>
            <a:ext cx="543461" cy="46703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29690" y="5381023"/>
            <a:ext cx="543461" cy="467036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5115" y="8059320"/>
            <a:ext cx="543461" cy="467036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038153" y="0"/>
            <a:ext cx="4393457" cy="839228"/>
            <a:chOff x="0" y="0"/>
            <a:chExt cx="1157124" cy="221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27014" y="9447772"/>
            <a:ext cx="4393457" cy="839228"/>
            <a:chOff x="0" y="0"/>
            <a:chExt cx="1157124" cy="2210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479025" y="-189472"/>
            <a:ext cx="2664422" cy="1218172"/>
            <a:chOff x="0" y="0"/>
            <a:chExt cx="483446" cy="2210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244191" y="9258300"/>
            <a:ext cx="2664422" cy="1218172"/>
            <a:chOff x="0" y="0"/>
            <a:chExt cx="483446" cy="2210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089434" y="-189472"/>
            <a:ext cx="2664422" cy="1218172"/>
            <a:chOff x="0" y="0"/>
            <a:chExt cx="483446" cy="22103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854601" y="9258300"/>
            <a:ext cx="2664422" cy="1218172"/>
            <a:chOff x="0" y="0"/>
            <a:chExt cx="483446" cy="22103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584119" y="1684156"/>
            <a:ext cx="5408242" cy="4561438"/>
            <a:chOff x="0" y="0"/>
            <a:chExt cx="1721018" cy="145154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21018" cy="1451547"/>
            </a:xfrm>
            <a:custGeom>
              <a:avLst/>
              <a:gdLst/>
              <a:ahLst/>
              <a:cxnLst/>
              <a:rect l="l" t="t" r="r" b="b"/>
              <a:pathLst>
                <a:path w="1721018" h="1451547">
                  <a:moveTo>
                    <a:pt x="0" y="0"/>
                  </a:moveTo>
                  <a:lnTo>
                    <a:pt x="1721018" y="0"/>
                  </a:lnTo>
                  <a:lnTo>
                    <a:pt x="172101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721018" cy="1489647"/>
            </a:xfrm>
            <a:prstGeom prst="rect">
              <a:avLst/>
            </a:prstGeom>
          </p:spPr>
          <p:txBody>
            <a:bodyPr lIns="42044" tIns="42044" rIns="42044" bIns="4204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25798" y="1224151"/>
            <a:ext cx="6378412" cy="5481448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618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42044" tIns="42044" rIns="42044" bIns="4204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38563" y="1546039"/>
            <a:ext cx="5552884" cy="4837672"/>
            <a:chOff x="0" y="0"/>
            <a:chExt cx="6350000" cy="55321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AutoShape 37"/>
          <p:cNvSpPr/>
          <p:nvPr/>
        </p:nvSpPr>
        <p:spPr>
          <a:xfrm rot="-7193308">
            <a:off x="-716479" y="5100821"/>
            <a:ext cx="2745849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-3598859">
            <a:off x="-719149" y="2754426"/>
            <a:ext cx="2745849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8109794" y="839228"/>
            <a:ext cx="9798820" cy="2280205"/>
            <a:chOff x="0" y="0"/>
            <a:chExt cx="3001693" cy="6985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001693" cy="698500"/>
            </a:xfrm>
            <a:custGeom>
              <a:avLst/>
              <a:gdLst/>
              <a:ahLst/>
              <a:cxnLst/>
              <a:rect l="l" t="t" r="r" b="b"/>
              <a:pathLst>
                <a:path w="3001693" h="698500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14300" y="-38100"/>
              <a:ext cx="2773093" cy="736600"/>
            </a:xfrm>
            <a:prstGeom prst="rect">
              <a:avLst/>
            </a:prstGeom>
          </p:spPr>
          <p:txBody>
            <a:bodyPr lIns="74153" tIns="74153" rIns="74153" bIns="7415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558639" y="1224954"/>
            <a:ext cx="1755640" cy="1508753"/>
            <a:chOff x="0" y="0"/>
            <a:chExt cx="812800" cy="6985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4153" tIns="74153" rIns="74153" bIns="7415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531317" y="4523484"/>
            <a:ext cx="9377296" cy="2182116"/>
            <a:chOff x="0" y="0"/>
            <a:chExt cx="12503062" cy="2909488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2503062" cy="2909488"/>
              <a:chOff x="0" y="0"/>
              <a:chExt cx="3001693" cy="6985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00169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3001693" h="698500">
                    <a:moveTo>
                      <a:pt x="3001693" y="349250"/>
                    </a:moveTo>
                    <a:lnTo>
                      <a:pt x="279849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2798493" y="0"/>
                    </a:lnTo>
                    <a:lnTo>
                      <a:pt x="3001693" y="349250"/>
                    </a:lnTo>
                    <a:close/>
                  </a:path>
                </a:pathLst>
              </a:custGeom>
              <a:solidFill>
                <a:srgbClr val="14618A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114300" y="-38100"/>
                <a:ext cx="2773093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572715" y="492177"/>
              <a:ext cx="2240155" cy="1925133"/>
              <a:chOff x="0" y="0"/>
              <a:chExt cx="812800" cy="6985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2990321" y="267745"/>
              <a:ext cx="4592821" cy="856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75"/>
                </a:lnSpc>
                <a:spcBef>
                  <a:spcPct val="0"/>
                </a:spcBef>
              </a:pPr>
              <a:r>
                <a:rPr lang="en-US" sz="3911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2990321" y="1334095"/>
              <a:ext cx="8758969" cy="1240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3073" spc="122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Building a cohesive community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484582" y="7419974"/>
            <a:ext cx="9509007" cy="2212765"/>
            <a:chOff x="0" y="0"/>
            <a:chExt cx="3001693" cy="6985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001693" cy="698500"/>
            </a:xfrm>
            <a:custGeom>
              <a:avLst/>
              <a:gdLst/>
              <a:ahLst/>
              <a:cxnLst/>
              <a:rect l="l" t="t" r="r" b="b"/>
              <a:pathLst>
                <a:path w="3001693" h="698500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114300" y="-38100"/>
              <a:ext cx="2773093" cy="736600"/>
            </a:xfrm>
            <a:prstGeom prst="rect">
              <a:avLst/>
            </a:prstGeom>
          </p:spPr>
          <p:txBody>
            <a:bodyPr lIns="71960" tIns="71960" rIns="71960" bIns="7196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860774" y="7678192"/>
            <a:ext cx="1838672" cy="1580108"/>
            <a:chOff x="0" y="0"/>
            <a:chExt cx="812800" cy="6985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1960" tIns="71960" rIns="71960" bIns="7196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0" name="Freeform 60"/>
          <p:cNvSpPr/>
          <p:nvPr/>
        </p:nvSpPr>
        <p:spPr>
          <a:xfrm>
            <a:off x="8940892" y="1483764"/>
            <a:ext cx="991132" cy="991132"/>
          </a:xfrm>
          <a:custGeom>
            <a:avLst/>
            <a:gdLst/>
            <a:ahLst/>
            <a:cxnLst/>
            <a:rect l="l" t="t" r="r" b="b"/>
            <a:pathLst>
              <a:path w="991132" h="991132">
                <a:moveTo>
                  <a:pt x="0" y="0"/>
                </a:moveTo>
                <a:lnTo>
                  <a:pt x="991133" y="0"/>
                </a:lnTo>
                <a:lnTo>
                  <a:pt x="991133" y="991133"/>
                </a:lnTo>
                <a:lnTo>
                  <a:pt x="0" y="99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2204916" y="8025381"/>
            <a:ext cx="1150389" cy="1001951"/>
          </a:xfrm>
          <a:custGeom>
            <a:avLst/>
            <a:gdLst/>
            <a:ahLst/>
            <a:cxnLst/>
            <a:rect l="l" t="t" r="r" b="b"/>
            <a:pathLst>
              <a:path w="1150389" h="1001951">
                <a:moveTo>
                  <a:pt x="0" y="0"/>
                </a:moveTo>
                <a:lnTo>
                  <a:pt x="1150388" y="0"/>
                </a:lnTo>
                <a:lnTo>
                  <a:pt x="1150388" y="1001951"/>
                </a:lnTo>
                <a:lnTo>
                  <a:pt x="0" y="1001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0" t="-22602" r="-11987" b="-17515"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9259026" y="5075652"/>
            <a:ext cx="1055253" cy="1003234"/>
          </a:xfrm>
          <a:custGeom>
            <a:avLst/>
            <a:gdLst/>
            <a:ahLst/>
            <a:cxnLst/>
            <a:rect l="l" t="t" r="r" b="b"/>
            <a:pathLst>
              <a:path w="1055253" h="1003234">
                <a:moveTo>
                  <a:pt x="0" y="0"/>
                </a:moveTo>
                <a:lnTo>
                  <a:pt x="1055252" y="0"/>
                </a:lnTo>
                <a:lnTo>
                  <a:pt x="1055252" y="1003234"/>
                </a:lnTo>
                <a:lnTo>
                  <a:pt x="0" y="1003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463"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758823" y="7598112"/>
            <a:ext cx="3492998" cy="67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2"/>
              </a:lnSpc>
              <a:spcBef>
                <a:spcPct val="0"/>
              </a:spcBef>
            </a:pPr>
            <a:r>
              <a:rPr lang="en-US" sz="39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3758823" y="8265548"/>
            <a:ext cx="6661496" cy="946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1"/>
              </a:lnSpc>
            </a:pPr>
            <a:r>
              <a:rPr lang="en-US" sz="3116" spc="12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Fostering inclusivity and support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78387" y="3136061"/>
            <a:ext cx="4665698" cy="2478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7"/>
              </a:lnSpc>
            </a:pPr>
            <a:r>
              <a:rPr lang="en-US" sz="64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Need for Change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453349" y="1015593"/>
            <a:ext cx="3599456" cy="70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453349" y="1892241"/>
            <a:ext cx="6864523" cy="96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3211" spc="128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Enhancing academic and personal development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885155" y="824431"/>
            <a:ext cx="910874" cy="801046"/>
            <a:chOff x="0" y="0"/>
            <a:chExt cx="1246145" cy="1095892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246145" cy="1095892"/>
            </a:xfrm>
            <a:custGeom>
              <a:avLst/>
              <a:gdLst/>
              <a:ahLst/>
              <a:cxnLst/>
              <a:rect l="l" t="t" r="r" b="b"/>
              <a:pathLst>
                <a:path w="1246145" h="1095892">
                  <a:moveTo>
                    <a:pt x="0" y="0"/>
                  </a:moveTo>
                  <a:lnTo>
                    <a:pt x="1246145" y="0"/>
                  </a:lnTo>
                  <a:lnTo>
                    <a:pt x="1246145" y="1095892"/>
                  </a:lnTo>
                  <a:lnTo>
                    <a:pt x="0" y="1095892"/>
                  </a:lnTo>
                  <a:close/>
                </a:path>
              </a:pathLst>
            </a:custGeom>
            <a:blipFill>
              <a:blip r:embed="rId5"/>
              <a:stretch>
                <a:fillRect l="-13338" r="-13338" b="-9086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094482" y="1832029"/>
            <a:ext cx="7706695" cy="662294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09955" y="-638044"/>
            <a:ext cx="8749935" cy="10519849"/>
            <a:chOff x="0" y="0"/>
            <a:chExt cx="2304510" cy="27706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04510" cy="2770660"/>
            </a:xfrm>
            <a:custGeom>
              <a:avLst/>
              <a:gdLst/>
              <a:ahLst/>
              <a:cxnLst/>
              <a:rect l="l" t="t" r="r" b="b"/>
              <a:pathLst>
                <a:path w="2304510" h="2770660">
                  <a:moveTo>
                    <a:pt x="0" y="0"/>
                  </a:moveTo>
                  <a:lnTo>
                    <a:pt x="2304510" y="0"/>
                  </a:lnTo>
                  <a:lnTo>
                    <a:pt x="2304510" y="2770660"/>
                  </a:lnTo>
                  <a:lnTo>
                    <a:pt x="0" y="27706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04510" cy="2808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36508" y="9258300"/>
            <a:ext cx="7792009" cy="1218172"/>
            <a:chOff x="0" y="0"/>
            <a:chExt cx="10389346" cy="162422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52629"/>
              <a:ext cx="5857943" cy="1118971"/>
              <a:chOff x="0" y="0"/>
              <a:chExt cx="1157124" cy="22103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57125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1157125" h="221031">
                    <a:moveTo>
                      <a:pt x="203200" y="0"/>
                    </a:moveTo>
                    <a:lnTo>
                      <a:pt x="1157125" y="0"/>
                    </a:lnTo>
                    <a:lnTo>
                      <a:pt x="953925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5B5F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01600" y="-38100"/>
                <a:ext cx="953924" cy="2591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4689570" y="0"/>
              <a:ext cx="3552563" cy="1624229"/>
              <a:chOff x="0" y="0"/>
              <a:chExt cx="483446" cy="22103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3446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483446" h="221031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01600" y="-38100"/>
                <a:ext cx="280246" cy="2591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836782" y="0"/>
              <a:ext cx="3552563" cy="1624229"/>
              <a:chOff x="0" y="0"/>
              <a:chExt cx="483446" cy="22103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83446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483446" h="221031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5B5F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01600" y="-38100"/>
                <a:ext cx="280246" cy="2591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-5400000">
            <a:off x="10593203" y="2220949"/>
            <a:ext cx="6709253" cy="5845101"/>
            <a:chOff x="0" y="0"/>
            <a:chExt cx="6350000" cy="55321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14618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369337" y="2292497"/>
            <a:ext cx="5156985" cy="5954948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45599" t="-2092" r="-80355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213221" y="612986"/>
            <a:ext cx="11156115" cy="146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7"/>
              </a:lnSpc>
            </a:pPr>
            <a:r>
              <a:rPr lang="en-US" sz="5697">
                <a:solidFill>
                  <a:srgbClr val="60606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Empowering Connections: Our Mission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59643" y="2314298"/>
            <a:ext cx="11428980" cy="438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5375" lvl="1" indent="-427687" algn="l">
              <a:lnSpc>
                <a:spcPts val="7131"/>
              </a:lnSpc>
              <a:buFont typeface="Arial"/>
              <a:buChar char="•"/>
            </a:pPr>
            <a:r>
              <a:rPr lang="en-US" sz="3961" spc="158">
                <a:solidFill>
                  <a:srgbClr val="60606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Importance of mentorship</a:t>
            </a:r>
          </a:p>
          <a:p>
            <a:pPr marL="855375" lvl="1" indent="-427687" algn="l">
              <a:lnSpc>
                <a:spcPts val="7131"/>
              </a:lnSpc>
              <a:buFont typeface="Arial"/>
              <a:buChar char="•"/>
            </a:pPr>
            <a:r>
              <a:rPr lang="en-US" sz="3961" spc="158">
                <a:solidFill>
                  <a:srgbClr val="60606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Creating a platform for student-senior interactions</a:t>
            </a:r>
          </a:p>
          <a:p>
            <a:pPr marL="855375" lvl="1" indent="-427687" algn="l">
              <a:lnSpc>
                <a:spcPts val="7131"/>
              </a:lnSpc>
              <a:buFont typeface="Arial"/>
              <a:buChar char="•"/>
            </a:pPr>
            <a:r>
              <a:rPr lang="en-US" sz="3961" spc="158">
                <a:solidFill>
                  <a:srgbClr val="60606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Our ultimate goal: A nurturing, collaborative environment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718414" y="0"/>
            <a:ext cx="4393457" cy="839228"/>
            <a:chOff x="0" y="0"/>
            <a:chExt cx="1157124" cy="2210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5B5F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235591" y="-189472"/>
            <a:ext cx="2664422" cy="1218172"/>
            <a:chOff x="0" y="0"/>
            <a:chExt cx="483446" cy="2210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846001" y="-189472"/>
            <a:ext cx="2664422" cy="1218172"/>
            <a:chOff x="0" y="0"/>
            <a:chExt cx="483446" cy="2210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8AAF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004959" y="7906458"/>
            <a:ext cx="1239888" cy="1090390"/>
            <a:chOff x="0" y="0"/>
            <a:chExt cx="1246145" cy="109589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46145" cy="1095892"/>
            </a:xfrm>
            <a:custGeom>
              <a:avLst/>
              <a:gdLst/>
              <a:ahLst/>
              <a:cxnLst/>
              <a:rect l="l" t="t" r="r" b="b"/>
              <a:pathLst>
                <a:path w="1246145" h="1095892">
                  <a:moveTo>
                    <a:pt x="0" y="0"/>
                  </a:moveTo>
                  <a:lnTo>
                    <a:pt x="1246145" y="0"/>
                  </a:lnTo>
                  <a:lnTo>
                    <a:pt x="1246145" y="1095892"/>
                  </a:lnTo>
                  <a:lnTo>
                    <a:pt x="0" y="1095892"/>
                  </a:lnTo>
                  <a:close/>
                </a:path>
              </a:pathLst>
            </a:custGeom>
            <a:blipFill>
              <a:blip r:embed="rId3"/>
              <a:stretch>
                <a:fillRect l="-13338" r="-13338" b="-9086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Office PowerPoint</Application>
  <PresentationFormat>Custom</PresentationFormat>
  <Paragraphs>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League Spartan</vt:lpstr>
      <vt:lpstr>Open Sans Bold</vt:lpstr>
      <vt:lpstr>Montserrat Semi-Bold</vt:lpstr>
      <vt:lpstr>DM Sans Bold</vt:lpstr>
      <vt:lpstr>DM Sans</vt:lpstr>
      <vt:lpstr>Montserrat Semi-Bold Italics</vt:lpstr>
      <vt:lpstr>Calibri</vt:lpstr>
      <vt:lpstr>Now Bold</vt:lpstr>
      <vt:lpstr>Montserrat Classic</vt:lpstr>
      <vt:lpstr>Arial</vt:lpstr>
      <vt:lpstr>Archivo Black</vt:lpstr>
      <vt:lpstr>Open Sans Light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Inter-Year Connect Programme</dc:title>
  <dc:creator>chahat _</dc:creator>
  <cp:lastModifiedBy>Chahat Chahat</cp:lastModifiedBy>
  <cp:revision>2</cp:revision>
  <dcterms:created xsi:type="dcterms:W3CDTF">2006-08-16T00:00:00Z</dcterms:created>
  <dcterms:modified xsi:type="dcterms:W3CDTF">2024-07-09T02:17:15Z</dcterms:modified>
  <dc:identifier>DAGBveAEnzk</dc:identifier>
</cp:coreProperties>
</file>